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12"/>
  </p:notesMasterIdLst>
  <p:sldIdLst>
    <p:sldId id="2076137761" r:id="rId8"/>
    <p:sldId id="2076137769" r:id="rId9"/>
    <p:sldId id="2076137770" r:id="rId10"/>
    <p:sldId id="207613753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kins" initials="NS" lastIdx="1" clrIdx="0">
    <p:extLst>
      <p:ext uri="{19B8F6BF-5375-455C-9EA6-DF929625EA0E}">
        <p15:presenceInfo xmlns:p15="http://schemas.microsoft.com/office/powerpoint/2012/main" userId="Jenki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3.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19/08/2021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705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8/19/2021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8/19/2021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8/19/2021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8/19/2021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8/19/2021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19/08/2021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19/08/2021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mailto:Jenkinsns@jpower4.com"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Hackathon</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138742"/>
            <a:ext cx="7366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Use Cases</a:t>
            </a:r>
          </a:p>
        </p:txBody>
      </p:sp>
      <p:sp>
        <p:nvSpPr>
          <p:cNvPr id="5" name="TextBox 4">
            <a:extLst>
              <a:ext uri="{FF2B5EF4-FFF2-40B4-BE49-F238E27FC236}">
                <a16:creationId xmlns:a16="http://schemas.microsoft.com/office/drawing/2014/main" id="{F84DF36D-CDED-4554-BE93-7DB0DBF6192D}"/>
              </a:ext>
            </a:extLst>
          </p:cNvPr>
          <p:cNvSpPr txBox="1"/>
          <p:nvPr/>
        </p:nvSpPr>
        <p:spPr>
          <a:xfrm>
            <a:off x="746236" y="1454063"/>
            <a:ext cx="7226190" cy="4744504"/>
          </a:xfrm>
          <a:prstGeom prst="rect">
            <a:avLst/>
          </a:prstGeom>
          <a:noFill/>
        </p:spPr>
        <p:txBody>
          <a:bodyPr wrap="square">
            <a:spAutoFit/>
          </a:bodyPr>
          <a:lstStyle/>
          <a:p>
            <a:pPr>
              <a:lnSpc>
                <a:spcPct val="130000"/>
              </a:lnSpc>
            </a:pPr>
            <a:r>
              <a:rPr lang="en-US" sz="1800" dirty="0">
                <a:solidFill>
                  <a:srgbClr val="313131"/>
                </a:solidFill>
                <a:effectLst/>
                <a:latin typeface="Calibri" panose="020F0502020204030204" pitchFamily="34" charset="0"/>
                <a:ea typeface="Calibri" panose="020F0502020204030204" pitchFamily="34" charset="0"/>
              </a:rPr>
              <a:t>The company Contoso has a SharePoint Online site where they manage the lifecycle of projects, from request, to approval, to development, to final review. </a:t>
            </a:r>
          </a:p>
          <a:p>
            <a:pPr marL="742950" lvl="1" indent="-285750">
              <a:lnSpc>
                <a:spcPct val="130000"/>
              </a:lnSpc>
              <a:buFont typeface="Wingdings" panose="05000000000000000000" pitchFamily="2" charset="2"/>
              <a:buChar char="§"/>
            </a:pPr>
            <a:r>
              <a:rPr lang="en-US" dirty="0">
                <a:solidFill>
                  <a:srgbClr val="313131"/>
                </a:solidFill>
                <a:effectLst/>
                <a:latin typeface="Calibri" panose="020F0502020204030204" pitchFamily="34" charset="0"/>
                <a:ea typeface="Calibri" panose="020F0502020204030204" pitchFamily="34" charset="0"/>
              </a:rPr>
              <a:t>A project requestor, such as a department head, requests an IT project by adding an item to a SharePoint list. </a:t>
            </a:r>
          </a:p>
          <a:p>
            <a:pPr marL="742950" lvl="1" indent="-285750">
              <a:lnSpc>
                <a:spcPct val="130000"/>
              </a:lnSpc>
              <a:buFont typeface="Wingdings" panose="05000000000000000000" pitchFamily="2" charset="2"/>
              <a:buChar char="§"/>
            </a:pPr>
            <a:r>
              <a:rPr lang="en-US" dirty="0">
                <a:solidFill>
                  <a:srgbClr val="313131"/>
                </a:solidFill>
                <a:effectLst/>
                <a:latin typeface="Calibri" panose="020F0502020204030204" pitchFamily="34" charset="0"/>
                <a:ea typeface="Calibri" panose="020F0502020204030204" pitchFamily="34" charset="0"/>
              </a:rPr>
              <a:t>A project approver, such as an IT manager, reviews the project, and then approves it or rejects it. </a:t>
            </a:r>
          </a:p>
          <a:p>
            <a:pPr marL="742950" lvl="1" indent="-285750">
              <a:lnSpc>
                <a:spcPct val="130000"/>
              </a:lnSpc>
              <a:buFont typeface="Wingdings" panose="05000000000000000000" pitchFamily="2" charset="2"/>
              <a:buChar char="§"/>
            </a:pPr>
            <a:r>
              <a:rPr lang="en-US" dirty="0">
                <a:solidFill>
                  <a:srgbClr val="313131"/>
                </a:solidFill>
                <a:effectLst/>
                <a:latin typeface="Calibri" panose="020F0502020204030204" pitchFamily="34" charset="0"/>
                <a:ea typeface="Calibri" panose="020F0502020204030204" pitchFamily="34" charset="0"/>
              </a:rPr>
              <a:t>If approved, the project is assigned to a project manager, and additional detail is added to a second list through the same app. </a:t>
            </a:r>
          </a:p>
          <a:p>
            <a:pPr marL="742950" lvl="1" indent="-285750">
              <a:lnSpc>
                <a:spcPct val="130000"/>
              </a:lnSpc>
              <a:buFont typeface="Wingdings" panose="05000000000000000000" pitchFamily="2" charset="2"/>
              <a:buChar char="§"/>
            </a:pPr>
            <a:r>
              <a:rPr lang="en-US" dirty="0">
                <a:solidFill>
                  <a:srgbClr val="313131"/>
                </a:solidFill>
                <a:effectLst/>
                <a:latin typeface="Calibri" panose="020F0502020204030204" pitchFamily="34" charset="0"/>
                <a:ea typeface="Calibri" panose="020F0502020204030204" pitchFamily="34" charset="0"/>
              </a:rPr>
              <a:t>A business analyst reviews current and completed projects using a Power BI report embedded in SharePoint. </a:t>
            </a:r>
          </a:p>
          <a:p>
            <a:pPr marL="742950" lvl="1" indent="-285750">
              <a:lnSpc>
                <a:spcPct val="130000"/>
              </a:lnSpc>
              <a:buFont typeface="Wingdings" panose="05000000000000000000" pitchFamily="2" charset="2"/>
              <a:buChar char="§"/>
            </a:pPr>
            <a:r>
              <a:rPr lang="en-US" dirty="0">
                <a:solidFill>
                  <a:srgbClr val="313131"/>
                </a:solidFill>
                <a:effectLst/>
                <a:latin typeface="Calibri" panose="020F0502020204030204" pitchFamily="34" charset="0"/>
                <a:ea typeface="Calibri" panose="020F0502020204030204" pitchFamily="34" charset="0"/>
              </a:rPr>
              <a:t>Power Automate is used to send approval email and respond to Power BI alerts.</a:t>
            </a:r>
          </a:p>
        </p:txBody>
      </p:sp>
      <p:pic>
        <p:nvPicPr>
          <p:cNvPr id="6" name="Picture 5" descr="A screenshot of a computer&#10;&#10;Description automatically generated with medium confidence">
            <a:extLst>
              <a:ext uri="{FF2B5EF4-FFF2-40B4-BE49-F238E27FC236}">
                <a16:creationId xmlns:a16="http://schemas.microsoft.com/office/drawing/2014/main" id="{8B09FB39-2D55-4804-BEE0-16F172C2A596}"/>
              </a:ext>
            </a:extLst>
          </p:cNvPr>
          <p:cNvPicPr>
            <a:picLocks noChangeAspect="1"/>
          </p:cNvPicPr>
          <p:nvPr/>
        </p:nvPicPr>
        <p:blipFill>
          <a:blip r:embed="rId3"/>
          <a:stretch>
            <a:fillRect/>
          </a:stretch>
        </p:blipFill>
        <p:spPr>
          <a:xfrm>
            <a:off x="7972425" y="225338"/>
            <a:ext cx="4219575" cy="245745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138742"/>
            <a:ext cx="7366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err="1">
                <a:ln>
                  <a:noFill/>
                </a:ln>
                <a:solidFill>
                  <a:srgbClr val="7030A0"/>
                </a:solidFill>
                <a:effectLst/>
                <a:uLnTx/>
                <a:uFillTx/>
                <a:latin typeface="Calibri" panose="020F0502020204030204"/>
                <a:ea typeface="+mn-ea"/>
                <a:cs typeface="+mn-cs"/>
              </a:rPr>
              <a:t>Submittion</a:t>
            </a:r>
            <a:endPar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84DF36D-CDED-4554-BE93-7DB0DBF6192D}"/>
              </a:ext>
            </a:extLst>
          </p:cNvPr>
          <p:cNvSpPr txBox="1"/>
          <p:nvPr/>
        </p:nvSpPr>
        <p:spPr>
          <a:xfrm>
            <a:off x="746236" y="1454063"/>
            <a:ext cx="7226190" cy="423321"/>
          </a:xfrm>
          <a:prstGeom prst="rect">
            <a:avLst/>
          </a:prstGeom>
          <a:noFill/>
        </p:spPr>
        <p:txBody>
          <a:bodyPr wrap="square">
            <a:spAutoFit/>
          </a:bodyPr>
          <a:lstStyle/>
          <a:p>
            <a:pPr>
              <a:lnSpc>
                <a:spcPct val="130000"/>
              </a:lnSpc>
            </a:pPr>
            <a:r>
              <a:rPr lang="en-US" sz="1800" dirty="0">
                <a:solidFill>
                  <a:srgbClr val="313131"/>
                </a:solidFill>
                <a:effectLst/>
                <a:latin typeface="Calibri" panose="020F0502020204030204" pitchFamily="34" charset="0"/>
                <a:ea typeface="Calibri" panose="020F0502020204030204" pitchFamily="34" charset="0"/>
              </a:rPr>
              <a:t>Send the Screenshot </a:t>
            </a:r>
            <a:r>
              <a:rPr lang="en-US" dirty="0">
                <a:solidFill>
                  <a:srgbClr val="313131"/>
                </a:solidFill>
                <a:latin typeface="Calibri" panose="020F0502020204030204" pitchFamily="34" charset="0"/>
                <a:ea typeface="Calibri" panose="020F0502020204030204" pitchFamily="34" charset="0"/>
              </a:rPr>
              <a:t>as PPT </a:t>
            </a:r>
            <a:r>
              <a:rPr lang="en-US" sz="1800" dirty="0">
                <a:solidFill>
                  <a:srgbClr val="313131"/>
                </a:solidFill>
                <a:effectLst/>
                <a:latin typeface="Calibri" panose="020F0502020204030204" pitchFamily="34" charset="0"/>
                <a:ea typeface="Calibri" panose="020F0502020204030204" pitchFamily="34" charset="0"/>
              </a:rPr>
              <a:t>To </a:t>
            </a:r>
            <a:r>
              <a:rPr lang="en-US" sz="1800" dirty="0">
                <a:solidFill>
                  <a:srgbClr val="313131"/>
                </a:solidFill>
                <a:effectLst/>
                <a:latin typeface="Calibri" panose="020F0502020204030204" pitchFamily="34" charset="0"/>
                <a:ea typeface="Calibri" panose="020F0502020204030204" pitchFamily="34" charset="0"/>
                <a:hlinkClick r:id="rId3"/>
              </a:rPr>
              <a:t>Jenkinsns@jpower4.com</a:t>
            </a:r>
            <a:r>
              <a:rPr lang="en-US" sz="1800" dirty="0">
                <a:solidFill>
                  <a:srgbClr val="313131"/>
                </a:solidFill>
                <a:effectLst/>
                <a:latin typeface="Calibri" panose="020F0502020204030204" pitchFamily="34" charset="0"/>
                <a:ea typeface="Calibri" panose="020F0502020204030204" pitchFamily="34" charset="0"/>
              </a:rPr>
              <a:t> </a:t>
            </a:r>
            <a:endParaRPr lang="en-US" dirty="0">
              <a:solidFill>
                <a:srgbClr val="31313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540721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487</TotalTime>
  <Words>154</Words>
  <Application>Microsoft Office PowerPoint</Application>
  <PresentationFormat>Widescreen</PresentationFormat>
  <Paragraphs>34</Paragraphs>
  <Slides>4</Slides>
  <Notes>3</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vt:i4>
      </vt:variant>
    </vt:vector>
  </HeadingPairs>
  <TitlesOfParts>
    <vt:vector size="20"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115</cp:revision>
  <dcterms:created xsi:type="dcterms:W3CDTF">2020-02-12T12:44:10Z</dcterms:created>
  <dcterms:modified xsi:type="dcterms:W3CDTF">2021-08-19T09:53:26Z</dcterms:modified>
</cp:coreProperties>
</file>